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6" r:id="rId5"/>
    <p:sldId id="287" r:id="rId6"/>
    <p:sldId id="259" r:id="rId7"/>
    <p:sldId id="273" r:id="rId8"/>
    <p:sldId id="260" r:id="rId9"/>
    <p:sldId id="282" r:id="rId10"/>
    <p:sldId id="261" r:id="rId11"/>
    <p:sldId id="283" r:id="rId12"/>
    <p:sldId id="262" r:id="rId13"/>
    <p:sldId id="284" r:id="rId14"/>
    <p:sldId id="263" r:id="rId15"/>
    <p:sldId id="264" r:id="rId16"/>
    <p:sldId id="279" r:id="rId17"/>
    <p:sldId id="281" r:id="rId18"/>
    <p:sldId id="280" r:id="rId19"/>
    <p:sldId id="274" r:id="rId20"/>
    <p:sldId id="275" r:id="rId21"/>
    <p:sldId id="276" r:id="rId22"/>
    <p:sldId id="277" r:id="rId23"/>
    <p:sldId id="278" r:id="rId24"/>
    <p:sldId id="266" r:id="rId25"/>
    <p:sldId id="267" r:id="rId26"/>
    <p:sldId id="288" r:id="rId27"/>
    <p:sldId id="268" r:id="rId28"/>
    <p:sldId id="269" r:id="rId29"/>
  </p:sldIdLst>
  <p:sldSz cx="18288000" cy="10287000"/>
  <p:notesSz cx="6858000" cy="9144000"/>
  <p:embeddedFontLst>
    <p:embeddedFont>
      <p:font typeface="Aptos Narrow" panose="020B0004020202020204" pitchFamily="34" charset="0"/>
      <p:regular r:id="rId30"/>
      <p:bold r:id="rId31"/>
      <p:italic r:id="rId32"/>
      <p:boldItalic r:id="rId33"/>
    </p:embeddedFont>
    <p:embeddedFont>
      <p:font typeface="Berlin Sans FB Demi" panose="020E0802020502020306" pitchFamily="34" charset="0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nva Sans" panose="020B0604020202020204" charset="0"/>
      <p:regular r:id="rId39"/>
    </p:embeddedFont>
    <p:embeddedFont>
      <p:font typeface="Canva Sans Bold" panose="020B0604020202020204" charset="0"/>
      <p:regular r:id="rId40"/>
    </p:embeddedFont>
    <p:embeddedFont>
      <p:font typeface="Eczar Bold" panose="020B0604020202020204" charset="0"/>
      <p:regular r:id="rId41"/>
    </p:embeddedFont>
    <p:embeddedFont>
      <p:font typeface="Garet" panose="020B0604020202020204" charset="0"/>
      <p:regular r:id="rId42"/>
    </p:embeddedFont>
    <p:embeddedFont>
      <p:font typeface="Garet Bold" panose="020B0604020202020204" charset="0"/>
      <p:regular r:id="rId43"/>
    </p:embeddedFont>
    <p:embeddedFont>
      <p:font typeface="Yeseva One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3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16BB1-1224-4984-8639-C216E883124D}" v="2" dt="2023-09-14T07:00:11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4343" autoAdjust="0"/>
  </p:normalViewPr>
  <p:slideViewPr>
    <p:cSldViewPr>
      <p:cViewPr varScale="1">
        <p:scale>
          <a:sx n="72" d="100"/>
          <a:sy n="72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84660">
            <a:off x="12733111" y="5495998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492770" y="-380532"/>
            <a:ext cx="7863861" cy="4415191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264648">
            <a:off x="-211672" y="479305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737472" y="5529139"/>
            <a:ext cx="5624547" cy="5456276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100560" y="523017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6495018">
            <a:off x="3439062" y="1161406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2700000">
            <a:off x="2627351" y="-9175635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804359" y="3935141"/>
            <a:ext cx="14679282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0D0F68"/>
                </a:solidFill>
                <a:latin typeface="Yeseva One"/>
              </a:rPr>
              <a:t>Analysis of Flight Delays</a:t>
            </a:r>
          </a:p>
        </p:txBody>
      </p:sp>
      <p:sp>
        <p:nvSpPr>
          <p:cNvPr id="11" name="Freeform 11"/>
          <p:cNvSpPr/>
          <p:nvPr/>
        </p:nvSpPr>
        <p:spPr>
          <a:xfrm>
            <a:off x="8781675" y="381159"/>
            <a:ext cx="1626228" cy="1295081"/>
          </a:xfrm>
          <a:custGeom>
            <a:avLst/>
            <a:gdLst/>
            <a:ahLst/>
            <a:cxnLst/>
            <a:rect l="l" t="t" r="r" b="b"/>
            <a:pathLst>
              <a:path w="1626228" h="1295081">
                <a:moveTo>
                  <a:pt x="0" y="0"/>
                </a:moveTo>
                <a:lnTo>
                  <a:pt x="1626228" y="0"/>
                </a:lnTo>
                <a:lnTo>
                  <a:pt x="1626228" y="1295082"/>
                </a:lnTo>
                <a:lnTo>
                  <a:pt x="0" y="1295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35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6674644" y="1902090"/>
            <a:ext cx="584028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D0F68"/>
                </a:solidFill>
                <a:latin typeface="Garet Bold"/>
              </a:rPr>
              <a:t>EXCELR 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D0F68"/>
                </a:solidFill>
                <a:latin typeface="Garet"/>
              </a:rPr>
              <a:t>Raising Excellence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607" y="0"/>
            <a:ext cx="688722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KPI-3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8607" y="2783834"/>
            <a:ext cx="8280675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latin typeface="Canva Sans Bold"/>
              </a:rPr>
              <a:t>We see that the most delay is seen for South West Airlines with 471k </a:t>
            </a:r>
          </a:p>
          <a:p>
            <a:pPr algn="just">
              <a:lnSpc>
                <a:spcPts val="4200"/>
              </a:lnSpc>
            </a:pPr>
            <a:endParaRPr lang="en-US" sz="3000" dirty="0">
              <a:latin typeface="Canva Sans Bold"/>
            </a:endParaRPr>
          </a:p>
          <a:p>
            <a:pPr algn="just">
              <a:lnSpc>
                <a:spcPts val="4200"/>
              </a:lnSpc>
            </a:pPr>
            <a:r>
              <a:rPr lang="en-US" sz="3000" dirty="0">
                <a:latin typeface="Canva Sans Bold"/>
              </a:rPr>
              <a:t>    This is followed by :</a:t>
            </a:r>
          </a:p>
          <a:p>
            <a:pPr algn="just">
              <a:lnSpc>
                <a:spcPts val="4200"/>
              </a:lnSpc>
            </a:pPr>
            <a:endParaRPr lang="en-US" sz="3000" dirty="0"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latin typeface="Canva Sans Bold"/>
              </a:rPr>
              <a:t>American Airlines with 252.19 K </a:t>
            </a:r>
          </a:p>
          <a:p>
            <a:pPr algn="just">
              <a:lnSpc>
                <a:spcPts val="4200"/>
              </a:lnSpc>
            </a:pPr>
            <a:endParaRPr lang="en-US" sz="3000" dirty="0"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latin typeface="Canva Sans Bold"/>
              </a:rPr>
              <a:t>Delta Airlines with 250.84 K </a:t>
            </a:r>
          </a:p>
          <a:p>
            <a:pPr algn="just">
              <a:lnSpc>
                <a:spcPts val="4200"/>
              </a:lnSpc>
            </a:pPr>
            <a:endParaRPr lang="en-US" sz="3000" dirty="0"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latin typeface="Canva Sans Bold"/>
              </a:rPr>
              <a:t>Skywest</a:t>
            </a:r>
            <a:r>
              <a:rPr lang="en-US" sz="3000" dirty="0">
                <a:latin typeface="Canva Sans Bold"/>
              </a:rPr>
              <a:t> Airlines with 222.44 K</a:t>
            </a:r>
          </a:p>
        </p:txBody>
      </p:sp>
      <p:sp>
        <p:nvSpPr>
          <p:cNvPr id="4" name="Freeform 4"/>
          <p:cNvSpPr/>
          <p:nvPr/>
        </p:nvSpPr>
        <p:spPr>
          <a:xfrm rot="-956083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9564093">
            <a:off x="4046691" y="8532590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-2949566" y="9258300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3771997" y="2827464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5164297" y="-3149259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4581104" y="7531620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328607" y="1266825"/>
            <a:ext cx="17649961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Week wise, State wise and City wise statistics of delay of flights with airline details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45578D-D6A8-E6F2-F56A-2B983ACE8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999" y="3314700"/>
            <a:ext cx="9031045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051283CD-2F95-193E-64F0-0317A2F311C4}"/>
              </a:ext>
            </a:extLst>
          </p:cNvPr>
          <p:cNvSpPr txBox="1"/>
          <p:nvPr/>
        </p:nvSpPr>
        <p:spPr>
          <a:xfrm>
            <a:off x="381000" y="342900"/>
            <a:ext cx="13387393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KPI-3 (Sub-Dashboard)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14D3F73-F34C-CD22-1B0D-D431B3341441}"/>
              </a:ext>
            </a:extLst>
          </p:cNvPr>
          <p:cNvSpPr txBox="1"/>
          <p:nvPr/>
        </p:nvSpPr>
        <p:spPr>
          <a:xfrm>
            <a:off x="457200" y="2019300"/>
            <a:ext cx="8280675" cy="265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California and Texas are the top States with highest Delayed Flight Count.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Chicago and Atlanta are the top City in Delayed Flight Count.</a:t>
            </a: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B948F51A-B55C-0707-DAB8-C3130BEF70B6}"/>
              </a:ext>
            </a:extLst>
          </p:cNvPr>
          <p:cNvSpPr/>
          <p:nvPr/>
        </p:nvSpPr>
        <p:spPr>
          <a:xfrm rot="1203917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F8C4DB5-D7BD-B007-CD0A-3192E5D68F6E}"/>
              </a:ext>
            </a:extLst>
          </p:cNvPr>
          <p:cNvSpPr/>
          <p:nvPr/>
        </p:nvSpPr>
        <p:spPr>
          <a:xfrm rot="12035907">
            <a:off x="4046691" y="8532590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9550A501-5990-88B3-4E4F-4A5875E07553}"/>
              </a:ext>
            </a:extLst>
          </p:cNvPr>
          <p:cNvSpPr/>
          <p:nvPr/>
        </p:nvSpPr>
        <p:spPr>
          <a:xfrm rot="10800000">
            <a:off x="-2949566" y="9258300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F9157EF-1907-2563-4AA1-C2839DE6F39B}"/>
              </a:ext>
            </a:extLst>
          </p:cNvPr>
          <p:cNvSpPr/>
          <p:nvPr/>
        </p:nvSpPr>
        <p:spPr>
          <a:xfrm>
            <a:off x="-3771997" y="2827464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907A459E-B9F3-0473-8C49-F0892051C796}"/>
              </a:ext>
            </a:extLst>
          </p:cNvPr>
          <p:cNvSpPr/>
          <p:nvPr/>
        </p:nvSpPr>
        <p:spPr>
          <a:xfrm>
            <a:off x="5164297" y="-3149259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72E8D7D-CCC5-9AEC-85F5-E88C4B94A347}"/>
              </a:ext>
            </a:extLst>
          </p:cNvPr>
          <p:cNvSpPr/>
          <p:nvPr/>
        </p:nvSpPr>
        <p:spPr>
          <a:xfrm>
            <a:off x="14581104" y="7531620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AF7969-BC20-803B-B89C-DAF32C26F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1333500"/>
            <a:ext cx="6553200" cy="40315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DF7FCF-294E-EAB5-1687-DB3F442EC1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93146"/>
            <a:ext cx="17373600" cy="48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5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342900"/>
            <a:ext cx="688722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KPI-4</a:t>
            </a:r>
          </a:p>
        </p:txBody>
      </p:sp>
      <p:sp>
        <p:nvSpPr>
          <p:cNvPr id="3" name="Freeform 3"/>
          <p:cNvSpPr/>
          <p:nvPr/>
        </p:nvSpPr>
        <p:spPr>
          <a:xfrm rot="-956083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9564093">
            <a:off x="4061545" y="8757531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0800000">
            <a:off x="-2819400" y="7429500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3771997" y="2827464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164297" y="-3149259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581104" y="7531620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381000" y="1638300"/>
            <a:ext cx="17670442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Number of Airlines with No departure/arrival delay with distance covered between 2500 and 3000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7200" y="3238500"/>
            <a:ext cx="762038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There were a total of 53.8K flights with No Departure or Arrival Details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200" y="4610100"/>
            <a:ext cx="7950838" cy="373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  Top 3</a:t>
            </a:r>
            <a:br>
              <a:rPr lang="en-US" sz="3000" dirty="0">
                <a:solidFill>
                  <a:srgbClr val="000000"/>
                </a:solidFill>
                <a:latin typeface="Canva Sans Bold"/>
              </a:rPr>
            </a:b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American Airlines with 10,303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United Airlines with 10,294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Alaska Airlines with 9923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B86855-5A0B-80A7-7A5B-75689D193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781300"/>
            <a:ext cx="9668567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342900"/>
            <a:ext cx="13669266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KPI-4 (Sub-Dashboard)</a:t>
            </a:r>
          </a:p>
        </p:txBody>
      </p:sp>
      <p:sp>
        <p:nvSpPr>
          <p:cNvPr id="3" name="Freeform 3"/>
          <p:cNvSpPr/>
          <p:nvPr/>
        </p:nvSpPr>
        <p:spPr>
          <a:xfrm rot="-956083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9564093">
            <a:off x="4046691" y="8532590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0800000">
            <a:off x="-2475227" y="6947481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3771997" y="2827464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164297" y="-3149259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581104" y="7531620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2057400" y="2628900"/>
            <a:ext cx="7620380" cy="104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73384"/>
                </a:solidFill>
                <a:latin typeface="Canva Sans Bold"/>
              </a:rPr>
              <a:t>There were a total of 8 Airlines Operating with Distance 2500 - 3000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33600" y="4076700"/>
            <a:ext cx="7950838" cy="373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latin typeface="Canva Sans Bold"/>
              </a:rPr>
              <a:t>  Top 3 Operators (Market Share)</a:t>
            </a:r>
            <a:br>
              <a:rPr lang="en-US" sz="3000" dirty="0">
                <a:latin typeface="Canva Sans Bold"/>
              </a:rPr>
            </a:br>
            <a:endParaRPr lang="en-US" sz="3000" dirty="0">
              <a:latin typeface="Canva Sans Bold"/>
            </a:endParaRPr>
          </a:p>
          <a:p>
            <a:pPr marL="1104900" lvl="2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latin typeface="Canva Sans Bold"/>
              </a:rPr>
              <a:t>United Air Lines Inc. with 24%</a:t>
            </a:r>
          </a:p>
          <a:p>
            <a:pPr lvl="1">
              <a:lnSpc>
                <a:spcPts val="4200"/>
              </a:lnSpc>
            </a:pPr>
            <a:endParaRPr lang="en-US" sz="3000" dirty="0">
              <a:latin typeface="Canva Sans Bold"/>
            </a:endParaRPr>
          </a:p>
          <a:p>
            <a:pPr marL="1104900" lvl="2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latin typeface="Canva Sans Bold"/>
              </a:rPr>
              <a:t>American Airlines with 16.9%</a:t>
            </a:r>
          </a:p>
          <a:p>
            <a:pPr lvl="1">
              <a:lnSpc>
                <a:spcPts val="4200"/>
              </a:lnSpc>
            </a:pPr>
            <a:endParaRPr lang="en-US" sz="3000" dirty="0">
              <a:latin typeface="Canva Sans Bold"/>
            </a:endParaRPr>
          </a:p>
          <a:p>
            <a:pPr marL="1104900" lvl="2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latin typeface="Canva Sans Bold"/>
              </a:rPr>
              <a:t>Alaska Airlines with 14.6%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8615F7-C131-619B-F514-1BC368DB4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409700"/>
            <a:ext cx="7086600" cy="4305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6B925F-35E6-EAF1-FDC5-5AA05DF68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753100"/>
            <a:ext cx="7113494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93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38341">
            <a:off x="4404308" y="5806723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1163" y="194630"/>
            <a:ext cx="765416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73384"/>
                </a:solidFill>
                <a:latin typeface="Canva Sans Bold"/>
              </a:rPr>
              <a:t>EXCEL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59BD4-615A-909A-B7A5-DED1B7A8D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04900"/>
            <a:ext cx="17710727" cy="8763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38341">
            <a:off x="4540838" y="5886799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1163" y="194630"/>
            <a:ext cx="765416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MYSQL Queries (KPI -1)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E99D3-B025-9898-892B-6051E3AC2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028700"/>
            <a:ext cx="11658600" cy="90720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38341">
            <a:off x="4540838" y="5886799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1163" y="194630"/>
            <a:ext cx="765416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MYSQL Queries (KPI 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397FA-4F8F-6992-DE1E-46BA5EA9B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952500"/>
            <a:ext cx="9448800" cy="916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27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38341">
            <a:off x="4540838" y="5886799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1163" y="194630"/>
            <a:ext cx="765416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MYSQL Queries (KPI -3)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2038B-E256-7B83-93B1-872BA3296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52500"/>
            <a:ext cx="9144000" cy="892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38341">
            <a:off x="4540838" y="5886799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1163" y="194630"/>
            <a:ext cx="765416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MYSQL Queries (KPI -4)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099E3-1E99-94F2-9177-C2435AB9B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52500"/>
            <a:ext cx="10134600" cy="90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38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38341">
            <a:off x="4404308" y="5806723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1163" y="194630"/>
            <a:ext cx="7654165" cy="58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Tableau Main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90714-DC17-ADE7-0ECF-EC93994E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57300"/>
            <a:ext cx="15311437" cy="83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60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36243">
            <a:off x="14066681" y="3175906"/>
            <a:ext cx="5024225" cy="4705146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838312">
            <a:off x="-1276078" y="4802006"/>
            <a:ext cx="5586274" cy="4803563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3056498">
            <a:off x="-692760" y="1823706"/>
            <a:ext cx="5830455" cy="6181596"/>
          </a:xfrm>
          <a:custGeom>
            <a:avLst/>
            <a:gdLst/>
            <a:ahLst/>
            <a:cxnLst/>
            <a:rect l="l" t="t" r="r" b="b"/>
            <a:pathLst>
              <a:path w="7762126" h="8630578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056498">
            <a:off x="14227763" y="-264292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2552" y="1110301"/>
            <a:ext cx="618099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Yeseva One"/>
              </a:rPr>
              <a:t>Team Members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92552" y="1989776"/>
            <a:ext cx="6492732" cy="767291"/>
            <a:chOff x="0" y="0"/>
            <a:chExt cx="1710020" cy="2020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10020" cy="202085"/>
            </a:xfrm>
            <a:custGeom>
              <a:avLst/>
              <a:gdLst/>
              <a:ahLst/>
              <a:cxnLst/>
              <a:rect l="l" t="t" r="r" b="b"/>
              <a:pathLst>
                <a:path w="1710020" h="202085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141273"/>
                  </a:lnTo>
                  <a:cubicBezTo>
                    <a:pt x="1710020" y="174858"/>
                    <a:pt x="1682793" y="202085"/>
                    <a:pt x="1649208" y="202085"/>
                  </a:cubicBezTo>
                  <a:lnTo>
                    <a:pt x="60812" y="202085"/>
                  </a:lnTo>
                  <a:cubicBezTo>
                    <a:pt x="27227" y="202085"/>
                    <a:pt x="0" y="174858"/>
                    <a:pt x="0" y="141273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14338" y="2087672"/>
            <a:ext cx="40491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CLIVE ANDREWS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92552" y="2947567"/>
            <a:ext cx="6492732" cy="767291"/>
            <a:chOff x="0" y="0"/>
            <a:chExt cx="1710020" cy="20208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0020" cy="202085"/>
            </a:xfrm>
            <a:custGeom>
              <a:avLst/>
              <a:gdLst/>
              <a:ahLst/>
              <a:cxnLst/>
              <a:rect l="l" t="t" r="r" b="b"/>
              <a:pathLst>
                <a:path w="1710020" h="202085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141273"/>
                  </a:lnTo>
                  <a:cubicBezTo>
                    <a:pt x="1710020" y="174858"/>
                    <a:pt x="1682793" y="202085"/>
                    <a:pt x="1649208" y="202085"/>
                  </a:cubicBezTo>
                  <a:lnTo>
                    <a:pt x="60812" y="202085"/>
                  </a:lnTo>
                  <a:cubicBezTo>
                    <a:pt x="27227" y="202085"/>
                    <a:pt x="0" y="174858"/>
                    <a:pt x="0" y="141273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414338" y="3042817"/>
            <a:ext cx="40491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SHAILGIRI JAISWAL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92552" y="3905358"/>
            <a:ext cx="6492732" cy="767291"/>
            <a:chOff x="0" y="0"/>
            <a:chExt cx="1710020" cy="2020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10020" cy="202085"/>
            </a:xfrm>
            <a:custGeom>
              <a:avLst/>
              <a:gdLst/>
              <a:ahLst/>
              <a:cxnLst/>
              <a:rect l="l" t="t" r="r" b="b"/>
              <a:pathLst>
                <a:path w="1710020" h="202085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141273"/>
                  </a:lnTo>
                  <a:cubicBezTo>
                    <a:pt x="1710020" y="174858"/>
                    <a:pt x="1682793" y="202085"/>
                    <a:pt x="1649208" y="202085"/>
                  </a:cubicBezTo>
                  <a:lnTo>
                    <a:pt x="60812" y="202085"/>
                  </a:lnTo>
                  <a:cubicBezTo>
                    <a:pt x="27227" y="202085"/>
                    <a:pt x="0" y="174858"/>
                    <a:pt x="0" y="141273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414338" y="4000608"/>
            <a:ext cx="40491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ANUSHA VEERASAMY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92552" y="4863149"/>
            <a:ext cx="6492732" cy="767291"/>
            <a:chOff x="0" y="0"/>
            <a:chExt cx="1710020" cy="2020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10020" cy="202085"/>
            </a:xfrm>
            <a:custGeom>
              <a:avLst/>
              <a:gdLst/>
              <a:ahLst/>
              <a:cxnLst/>
              <a:rect l="l" t="t" r="r" b="b"/>
              <a:pathLst>
                <a:path w="1710020" h="202085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141273"/>
                  </a:lnTo>
                  <a:cubicBezTo>
                    <a:pt x="1710020" y="174858"/>
                    <a:pt x="1682793" y="202085"/>
                    <a:pt x="1649208" y="202085"/>
                  </a:cubicBezTo>
                  <a:lnTo>
                    <a:pt x="60812" y="202085"/>
                  </a:lnTo>
                  <a:cubicBezTo>
                    <a:pt x="27227" y="202085"/>
                    <a:pt x="0" y="174858"/>
                    <a:pt x="0" y="141273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414338" y="4958399"/>
            <a:ext cx="40491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SRUSHTI KURDIKERI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92552" y="5820940"/>
            <a:ext cx="6492732" cy="767291"/>
            <a:chOff x="0" y="0"/>
            <a:chExt cx="1710020" cy="20208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10020" cy="202085"/>
            </a:xfrm>
            <a:custGeom>
              <a:avLst/>
              <a:gdLst/>
              <a:ahLst/>
              <a:cxnLst/>
              <a:rect l="l" t="t" r="r" b="b"/>
              <a:pathLst>
                <a:path w="1710020" h="202085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141273"/>
                  </a:lnTo>
                  <a:cubicBezTo>
                    <a:pt x="1710020" y="174858"/>
                    <a:pt x="1682793" y="202085"/>
                    <a:pt x="1649208" y="202085"/>
                  </a:cubicBezTo>
                  <a:lnTo>
                    <a:pt x="60812" y="202085"/>
                  </a:lnTo>
                  <a:cubicBezTo>
                    <a:pt x="27227" y="202085"/>
                    <a:pt x="0" y="174858"/>
                    <a:pt x="0" y="141273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239131" y="5916190"/>
            <a:ext cx="480004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VAISHNAVI JUNJARWAD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192552" y="6778731"/>
            <a:ext cx="6492732" cy="767291"/>
            <a:chOff x="0" y="0"/>
            <a:chExt cx="1710020" cy="20208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710020" cy="202085"/>
            </a:xfrm>
            <a:custGeom>
              <a:avLst/>
              <a:gdLst/>
              <a:ahLst/>
              <a:cxnLst/>
              <a:rect l="l" t="t" r="r" b="b"/>
              <a:pathLst>
                <a:path w="1710020" h="202085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141273"/>
                  </a:lnTo>
                  <a:cubicBezTo>
                    <a:pt x="1710020" y="174858"/>
                    <a:pt x="1682793" y="202085"/>
                    <a:pt x="1649208" y="202085"/>
                  </a:cubicBezTo>
                  <a:lnTo>
                    <a:pt x="60812" y="202085"/>
                  </a:lnTo>
                  <a:cubicBezTo>
                    <a:pt x="27227" y="202085"/>
                    <a:pt x="0" y="174858"/>
                    <a:pt x="0" y="141273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414338" y="6883506"/>
            <a:ext cx="40491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REKHA GURAVVAGOL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192552" y="7736523"/>
            <a:ext cx="6492732" cy="767291"/>
            <a:chOff x="0" y="0"/>
            <a:chExt cx="1710020" cy="20208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10020" cy="202085"/>
            </a:xfrm>
            <a:custGeom>
              <a:avLst/>
              <a:gdLst/>
              <a:ahLst/>
              <a:cxnLst/>
              <a:rect l="l" t="t" r="r" b="b"/>
              <a:pathLst>
                <a:path w="1710020" h="202085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141273"/>
                  </a:lnTo>
                  <a:cubicBezTo>
                    <a:pt x="1710020" y="174858"/>
                    <a:pt x="1682793" y="202085"/>
                    <a:pt x="1649208" y="202085"/>
                  </a:cubicBezTo>
                  <a:lnTo>
                    <a:pt x="60812" y="202085"/>
                  </a:lnTo>
                  <a:cubicBezTo>
                    <a:pt x="27227" y="202085"/>
                    <a:pt x="0" y="174858"/>
                    <a:pt x="0" y="141273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414338" y="7841298"/>
            <a:ext cx="40491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PRASHANTH MUNDE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51523" y="2502008"/>
            <a:ext cx="6180998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Yeseva One"/>
              </a:rPr>
              <a:t>MENTORS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9556243" y="4057758"/>
            <a:ext cx="6492732" cy="1065423"/>
            <a:chOff x="0" y="0"/>
            <a:chExt cx="1710020" cy="28060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10020" cy="280605"/>
            </a:xfrm>
            <a:custGeom>
              <a:avLst/>
              <a:gdLst/>
              <a:ahLst/>
              <a:cxnLst/>
              <a:rect l="l" t="t" r="r" b="b"/>
              <a:pathLst>
                <a:path w="1710020" h="280605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19793"/>
                  </a:lnTo>
                  <a:cubicBezTo>
                    <a:pt x="1710020" y="253379"/>
                    <a:pt x="1682793" y="280605"/>
                    <a:pt x="1649208" y="280605"/>
                  </a:cubicBezTo>
                  <a:lnTo>
                    <a:pt x="60812" y="280605"/>
                  </a:lnTo>
                  <a:cubicBezTo>
                    <a:pt x="27227" y="280605"/>
                    <a:pt x="0" y="253379"/>
                    <a:pt x="0" y="219793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65A4C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556243" y="5989956"/>
            <a:ext cx="6492732" cy="1172421"/>
            <a:chOff x="0" y="0"/>
            <a:chExt cx="1710020" cy="30878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710020" cy="308786"/>
            </a:xfrm>
            <a:custGeom>
              <a:avLst/>
              <a:gdLst/>
              <a:ahLst/>
              <a:cxnLst/>
              <a:rect l="l" t="t" r="r" b="b"/>
              <a:pathLst>
                <a:path w="1710020" h="308786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47973"/>
                  </a:lnTo>
                  <a:cubicBezTo>
                    <a:pt x="1710020" y="281559"/>
                    <a:pt x="1682793" y="308786"/>
                    <a:pt x="1649208" y="308786"/>
                  </a:cubicBezTo>
                  <a:lnTo>
                    <a:pt x="60812" y="308786"/>
                  </a:lnTo>
                  <a:cubicBezTo>
                    <a:pt x="27227" y="308786"/>
                    <a:pt x="0" y="281559"/>
                    <a:pt x="0" y="247973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65A4C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094319" y="4193224"/>
            <a:ext cx="468795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SHUBHAM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844567" y="6227439"/>
            <a:ext cx="468795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D0F68"/>
                </a:solidFill>
                <a:latin typeface="Garet Bold"/>
              </a:rPr>
              <a:t>THANUJA K 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38341">
            <a:off x="4404308" y="5806723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1163" y="194630"/>
            <a:ext cx="7654165" cy="58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Tableau Sub-Dashboard (KPI-1)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304D1-DCDA-2932-6F5F-FE7FAAE9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00100"/>
            <a:ext cx="16992600" cy="930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18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38341">
            <a:off x="4404308" y="5806723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1163" y="194630"/>
            <a:ext cx="7654165" cy="58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Tableau Sub-Dashboard (KPI-2)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B2C42-E1EE-6E8B-702B-62CD6EADA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00100"/>
            <a:ext cx="16916400" cy="925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36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38341">
            <a:off x="4404308" y="5806723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1163" y="194630"/>
            <a:ext cx="7654165" cy="58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Tableau Sub-Dashboard (KPI-3)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8B5E7-7175-935F-CA85-D79532C0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76300"/>
            <a:ext cx="16611600" cy="908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8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38341">
            <a:off x="4404308" y="5806723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1163" y="194630"/>
            <a:ext cx="7654165" cy="587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Tableau Sub-Dashboard (KPI-4)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16808-0EFA-9203-4280-50D5C4C5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76300"/>
            <a:ext cx="16611600" cy="90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33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38341">
            <a:off x="4404308" y="5806723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1028700"/>
            <a:ext cx="18288000" cy="8848322"/>
          </a:xfrm>
          <a:custGeom>
            <a:avLst/>
            <a:gdLst/>
            <a:ahLst/>
            <a:cxnLst/>
            <a:rect l="l" t="t" r="r" b="b"/>
            <a:pathLst>
              <a:path w="18288000" h="8848322">
                <a:moveTo>
                  <a:pt x="0" y="0"/>
                </a:moveTo>
                <a:lnTo>
                  <a:pt x="18288000" y="0"/>
                </a:lnTo>
                <a:lnTo>
                  <a:pt x="18288000" y="8848322"/>
                </a:lnTo>
                <a:lnTo>
                  <a:pt x="0" y="8848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265" b="-99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961163" y="194630"/>
            <a:ext cx="765416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273384"/>
                </a:solidFill>
                <a:latin typeface="Canva Sans Bold"/>
              </a:rPr>
              <a:t>POWER BI Dashboard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5198919" y="3081472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198919" y="1307528"/>
            <a:ext cx="7890162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5059" y="3963550"/>
            <a:ext cx="16391849" cy="586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dirty="0">
                <a:solidFill>
                  <a:srgbClr val="273384"/>
                </a:solidFill>
                <a:latin typeface="Canva Sans Bold" panose="020B0604020202020204" charset="0"/>
              </a:rPr>
              <a:t>KEY FINDINGS:</a:t>
            </a:r>
          </a:p>
          <a:p>
            <a:pPr algn="just">
              <a:lnSpc>
                <a:spcPts val="4200"/>
              </a:lnSpc>
            </a:pPr>
            <a:endParaRPr lang="en-US" sz="3000" b="1" dirty="0">
              <a:solidFill>
                <a:srgbClr val="273384"/>
              </a:solidFill>
              <a:latin typeface="Canva Sans Bold" panose="020B0604020202020204" charset="0"/>
            </a:endParaRPr>
          </a:p>
          <a:p>
            <a:pPr lvl="2" algn="just">
              <a:lnSpc>
                <a:spcPts val="4200"/>
              </a:lnSpc>
            </a:pPr>
            <a:r>
              <a:rPr lang="en-US" sz="2400" dirty="0">
                <a:solidFill>
                  <a:srgbClr val="273384"/>
                </a:solidFill>
                <a:latin typeface="Canva Sans Bold" panose="020B0604020202020204" charset="0"/>
              </a:rPr>
              <a:t>Flight Delay Percentage Chart shows us that the fight Delay is 36% and 62% being on time.</a:t>
            </a:r>
          </a:p>
          <a:p>
            <a:pPr lvl="2" algn="just">
              <a:lnSpc>
                <a:spcPts val="4200"/>
              </a:lnSpc>
            </a:pPr>
            <a:r>
              <a:rPr lang="en-US" sz="2400" dirty="0" err="1">
                <a:solidFill>
                  <a:srgbClr val="273384"/>
                </a:solidFill>
                <a:latin typeface="Canva Sans Bold" panose="020B0604020202020204" charset="0"/>
              </a:rPr>
              <a:t>SouthWest</a:t>
            </a:r>
            <a:r>
              <a:rPr lang="en-US" sz="2400" dirty="0">
                <a:solidFill>
                  <a:srgbClr val="273384"/>
                </a:solidFill>
                <a:latin typeface="Canva Sans Bold" panose="020B0604020202020204" charset="0"/>
              </a:rPr>
              <a:t> Airlines is the Top Most On Time as well as Delayed Flight record</a:t>
            </a:r>
          </a:p>
          <a:p>
            <a:pPr lvl="2" algn="just">
              <a:lnSpc>
                <a:spcPts val="4200"/>
              </a:lnSpc>
            </a:pPr>
            <a:endParaRPr lang="en-US" sz="3000" dirty="0">
              <a:solidFill>
                <a:srgbClr val="273384"/>
              </a:solidFill>
              <a:latin typeface="Canva Sans Bold" panose="020B0604020202020204" charset="0"/>
            </a:endParaRPr>
          </a:p>
          <a:p>
            <a:pPr lvl="2" algn="just">
              <a:lnSpc>
                <a:spcPts val="4200"/>
              </a:lnSpc>
            </a:pPr>
            <a:r>
              <a:rPr lang="en-US" sz="2400" dirty="0">
                <a:solidFill>
                  <a:srgbClr val="273384"/>
                </a:solidFill>
                <a:latin typeface="Canva Sans Bold" panose="020B0604020202020204" charset="0"/>
              </a:rPr>
              <a:t>When we checked for the reason for delay – </a:t>
            </a:r>
          </a:p>
          <a:p>
            <a:pPr lvl="2" algn="just">
              <a:lnSpc>
                <a:spcPts val="4200"/>
              </a:lnSpc>
            </a:pPr>
            <a:r>
              <a:rPr lang="en-US" sz="2400" dirty="0">
                <a:solidFill>
                  <a:srgbClr val="273384"/>
                </a:solidFill>
                <a:latin typeface="Canva Sans Bold" panose="020B0604020202020204" charset="0"/>
              </a:rPr>
              <a:t>Late Aircraft Delay – 23 minutes (Avg.)</a:t>
            </a:r>
          </a:p>
          <a:p>
            <a:pPr lvl="2" algn="just">
              <a:lnSpc>
                <a:spcPts val="4200"/>
              </a:lnSpc>
            </a:pPr>
            <a:r>
              <a:rPr lang="en-US" sz="2400" dirty="0">
                <a:solidFill>
                  <a:srgbClr val="273384"/>
                </a:solidFill>
                <a:latin typeface="Canva Sans Bold" panose="020B0604020202020204" charset="0"/>
              </a:rPr>
              <a:t>Airline Delay – 19 minutes (Avg.)</a:t>
            </a:r>
          </a:p>
          <a:p>
            <a:pPr lvl="2" algn="just">
              <a:lnSpc>
                <a:spcPts val="4200"/>
              </a:lnSpc>
            </a:pPr>
            <a:r>
              <a:rPr lang="en-US" sz="2400" dirty="0">
                <a:solidFill>
                  <a:srgbClr val="273384"/>
                </a:solidFill>
                <a:latin typeface="Canva Sans Bold" panose="020B0604020202020204" charset="0"/>
              </a:rPr>
              <a:t>Air System Delay – 13 minutes(Avg.)</a:t>
            </a:r>
          </a:p>
          <a:p>
            <a:pPr lvl="2" algn="just">
              <a:lnSpc>
                <a:spcPts val="4200"/>
              </a:lnSpc>
            </a:pPr>
            <a:r>
              <a:rPr lang="en-US" sz="2400" dirty="0">
                <a:solidFill>
                  <a:srgbClr val="273384"/>
                </a:solidFill>
                <a:latin typeface="Canva Sans Bold" panose="020B0604020202020204" charset="0"/>
              </a:rPr>
              <a:t>Weather – 2.92 minutes(Avg.)</a:t>
            </a:r>
          </a:p>
          <a:p>
            <a:pPr lvl="2" algn="just">
              <a:lnSpc>
                <a:spcPts val="4200"/>
              </a:lnSpc>
            </a:pPr>
            <a:endParaRPr lang="en-US" sz="2400" dirty="0">
              <a:solidFill>
                <a:srgbClr val="273384"/>
              </a:solidFill>
              <a:latin typeface="Canva Sans Bold" panose="020B060402020202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95254">
            <a:off x="16212628" y="58423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8"/>
                </a:lnTo>
                <a:lnTo>
                  <a:pt x="0" y="2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424568">
            <a:off x="12391678" y="712296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587989">
            <a:off x="11830173" y="549825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895254">
            <a:off x="-1289031" y="2433504"/>
            <a:ext cx="3548560" cy="2903368"/>
          </a:xfrm>
          <a:custGeom>
            <a:avLst/>
            <a:gdLst/>
            <a:ahLst/>
            <a:cxnLst/>
            <a:rect l="l" t="t" r="r" b="b"/>
            <a:pathLst>
              <a:path w="3548560" h="2903368">
                <a:moveTo>
                  <a:pt x="0" y="0"/>
                </a:moveTo>
                <a:lnTo>
                  <a:pt x="3548560" y="0"/>
                </a:lnTo>
                <a:lnTo>
                  <a:pt x="3548560" y="2903367"/>
                </a:lnTo>
                <a:lnTo>
                  <a:pt x="0" y="2903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3866906">
            <a:off x="-782807" y="-4309805"/>
            <a:ext cx="6545961" cy="8229600"/>
          </a:xfrm>
          <a:custGeom>
            <a:avLst/>
            <a:gdLst/>
            <a:ahLst/>
            <a:cxnLst/>
            <a:rect l="l" t="t" r="r" b="b"/>
            <a:pathLst>
              <a:path w="6545961" h="8229600">
                <a:moveTo>
                  <a:pt x="0" y="0"/>
                </a:moveTo>
                <a:lnTo>
                  <a:pt x="6545961" y="0"/>
                </a:lnTo>
                <a:lnTo>
                  <a:pt x="6545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114953">
            <a:off x="-2105689" y="-224453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5198919" y="3081472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52407528-85EA-B5FF-22FD-2B667A0759F9}"/>
              </a:ext>
            </a:extLst>
          </p:cNvPr>
          <p:cNvSpPr txBox="1"/>
          <p:nvPr/>
        </p:nvSpPr>
        <p:spPr>
          <a:xfrm>
            <a:off x="5257800" y="1028700"/>
            <a:ext cx="789016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CACEE-1A61-DB32-5D20-EA20D7B09036}"/>
              </a:ext>
            </a:extLst>
          </p:cNvPr>
          <p:cNvSpPr txBox="1"/>
          <p:nvPr/>
        </p:nvSpPr>
        <p:spPr>
          <a:xfrm>
            <a:off x="2895600" y="3162300"/>
            <a:ext cx="12877800" cy="518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73384"/>
                </a:solidFill>
                <a:latin typeface="Canva Sans Bold" panose="020B0604020202020204" charset="0"/>
              </a:rPr>
              <a:t>Import data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73384"/>
                </a:solidFill>
                <a:latin typeface="Canva Sans Bold" panose="020B0604020202020204" charset="0"/>
              </a:rPr>
              <a:t>Clean data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73384"/>
                </a:solidFill>
                <a:latin typeface="Canva Sans Bold" panose="020B0604020202020204" charset="0"/>
              </a:rPr>
              <a:t>Merged files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73384"/>
                </a:solidFill>
                <a:latin typeface="Canva Sans Bold" panose="020B0604020202020204" charset="0"/>
              </a:rPr>
              <a:t>Creating relationship and analyzing with different tools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73384"/>
                </a:solidFill>
                <a:latin typeface="Canva Sans Bold" panose="020B0604020202020204" charset="0"/>
              </a:rPr>
              <a:t> Visualization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73384"/>
                </a:solidFill>
                <a:latin typeface="Canva Sans Bold" panose="020B0604020202020204" charset="0"/>
              </a:rPr>
              <a:t>Showcasing the same KPI's on different tools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273384"/>
                </a:solidFill>
                <a:latin typeface="Canva Sans Bold" panose="020B0604020202020204" charset="0"/>
              </a:rPr>
              <a:t>Working within team, helping and motivating each other</a:t>
            </a:r>
            <a:endParaRPr lang="en-IN" sz="3200" b="1" dirty="0">
              <a:solidFill>
                <a:srgbClr val="273384"/>
              </a:solidFill>
              <a:latin typeface="Canva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011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33578">
            <a:off x="11909906" y="-542064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990600" y="2247900"/>
            <a:ext cx="11494991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00"/>
              </a:lnSpc>
              <a:spcBef>
                <a:spcPct val="0"/>
              </a:spcBef>
            </a:pPr>
            <a:r>
              <a:rPr lang="en-US" sz="4500" dirty="0">
                <a:solidFill>
                  <a:srgbClr val="273384"/>
                </a:solidFill>
                <a:latin typeface="Eczar Bold"/>
              </a:rPr>
              <a:t>CHALLENGES FACED</a:t>
            </a:r>
          </a:p>
        </p:txBody>
      </p:sp>
      <p:sp>
        <p:nvSpPr>
          <p:cNvPr id="4" name="Freeform 4"/>
          <p:cNvSpPr/>
          <p:nvPr/>
        </p:nvSpPr>
        <p:spPr>
          <a:xfrm rot="-7522993" flipV="1">
            <a:off x="11750096" y="-582939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3508821"/>
                </a:moveTo>
                <a:lnTo>
                  <a:pt x="4288559" y="3508821"/>
                </a:lnTo>
                <a:lnTo>
                  <a:pt x="4288559" y="0"/>
                </a:lnTo>
                <a:lnTo>
                  <a:pt x="0" y="0"/>
                </a:lnTo>
                <a:lnTo>
                  <a:pt x="0" y="35088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52612">
            <a:off x="4466146" y="-550207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935200" y="-3162300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2800797">
            <a:off x="660592" y="79221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5895642" y="-3318316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10800000" flipV="1">
            <a:off x="-406406" y="8483600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4605433"/>
                </a:moveTo>
                <a:lnTo>
                  <a:pt x="18694406" y="4605433"/>
                </a:lnTo>
                <a:lnTo>
                  <a:pt x="18694406" y="0"/>
                </a:lnTo>
                <a:lnTo>
                  <a:pt x="0" y="0"/>
                </a:lnTo>
                <a:lnTo>
                  <a:pt x="0" y="4605433"/>
                </a:lnTo>
                <a:close/>
              </a:path>
            </a:pathLst>
          </a:custGeom>
          <a:blipFill>
            <a:blip r:embed="rId6"/>
            <a:stretch>
              <a:fillRect t="-7590" b="-759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 rot="2800797">
            <a:off x="5895642" y="80745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 rot="2800797">
            <a:off x="11130692" y="82269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2800797">
            <a:off x="16365742" y="83793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530069" flipV="1">
            <a:off x="2377603" y="-1634595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3508820"/>
                </a:moveTo>
                <a:lnTo>
                  <a:pt x="4288558" y="3508820"/>
                </a:lnTo>
                <a:lnTo>
                  <a:pt x="4288558" y="0"/>
                </a:lnTo>
                <a:lnTo>
                  <a:pt x="0" y="0"/>
                </a:lnTo>
                <a:lnTo>
                  <a:pt x="0" y="3508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rot="-552612" flipH="1">
            <a:off x="-1229196" y="-537849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9152474" y="0"/>
                </a:moveTo>
                <a:lnTo>
                  <a:pt x="0" y="0"/>
                </a:lnTo>
                <a:lnTo>
                  <a:pt x="0" y="8229600"/>
                </a:lnTo>
                <a:lnTo>
                  <a:pt x="9152474" y="8229600"/>
                </a:lnTo>
                <a:lnTo>
                  <a:pt x="915247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58F92-3D13-A8BB-92F5-950C7D2515B1}"/>
              </a:ext>
            </a:extLst>
          </p:cNvPr>
          <p:cNvSpPr txBox="1"/>
          <p:nvPr/>
        </p:nvSpPr>
        <p:spPr>
          <a:xfrm>
            <a:off x="838200" y="2781300"/>
            <a:ext cx="16535400" cy="738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73384"/>
                </a:solidFill>
              </a:rPr>
              <a:t>Importing the large file "flights.csv" having ~5.8Million records into Excel and MySQL.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273384"/>
                </a:solidFill>
              </a:rPr>
              <a:t>It was time consuming so used Import command in MySQL</a:t>
            </a:r>
          </a:p>
          <a:p>
            <a:pPr marL="1371600" lvl="2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273384"/>
                </a:solidFill>
              </a:rPr>
              <a:t>Merging data in Excel in order to get KPI and other information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73384"/>
                </a:solidFill>
              </a:rPr>
              <a:t>Faced difficulty while Importing MySQL queries in PowerBI, had to install latest MySQL connectors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73384"/>
                </a:solidFill>
              </a:rPr>
              <a:t>Tableau was hanging when creating filters involving large-size queries, esp. KPI-3</a:t>
            </a:r>
            <a:endParaRPr lang="en-IN" sz="4000" dirty="0">
              <a:solidFill>
                <a:srgbClr val="273384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2508434" y="-4315657"/>
            <a:ext cx="9454551" cy="11886288"/>
          </a:xfrm>
          <a:custGeom>
            <a:avLst/>
            <a:gdLst/>
            <a:ahLst/>
            <a:cxnLst/>
            <a:rect l="l" t="t" r="r" b="b"/>
            <a:pathLst>
              <a:path w="9454551" h="11886288">
                <a:moveTo>
                  <a:pt x="0" y="0"/>
                </a:moveTo>
                <a:lnTo>
                  <a:pt x="9454552" y="0"/>
                </a:lnTo>
                <a:lnTo>
                  <a:pt x="9454552" y="11886288"/>
                </a:lnTo>
                <a:lnTo>
                  <a:pt x="0" y="1188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8100000">
            <a:off x="2213219" y="2905923"/>
            <a:ext cx="5469632" cy="4475153"/>
          </a:xfrm>
          <a:custGeom>
            <a:avLst/>
            <a:gdLst/>
            <a:ahLst/>
            <a:cxnLst/>
            <a:rect l="l" t="t" r="r" b="b"/>
            <a:pathLst>
              <a:path w="5469632" h="4475153">
                <a:moveTo>
                  <a:pt x="0" y="0"/>
                </a:moveTo>
                <a:lnTo>
                  <a:pt x="5469632" y="0"/>
                </a:lnTo>
                <a:lnTo>
                  <a:pt x="5469632" y="4475154"/>
                </a:lnTo>
                <a:lnTo>
                  <a:pt x="0" y="44751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688427" y="3960126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2938341">
            <a:off x="4404308" y="5806723"/>
            <a:ext cx="9721895" cy="10809612"/>
          </a:xfrm>
          <a:custGeom>
            <a:avLst/>
            <a:gdLst/>
            <a:ahLst/>
            <a:cxnLst/>
            <a:rect l="l" t="t" r="r" b="b"/>
            <a:pathLst>
              <a:path w="9721895" h="10809612">
                <a:moveTo>
                  <a:pt x="0" y="0"/>
                </a:moveTo>
                <a:lnTo>
                  <a:pt x="9721895" y="0"/>
                </a:lnTo>
                <a:lnTo>
                  <a:pt x="9721895" y="10809612"/>
                </a:lnTo>
                <a:lnTo>
                  <a:pt x="0" y="10809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2672048" y="255806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1203235">
            <a:off x="156670" y="-1019161"/>
            <a:ext cx="9145556" cy="4738275"/>
          </a:xfrm>
          <a:custGeom>
            <a:avLst/>
            <a:gdLst/>
            <a:ahLst/>
            <a:cxnLst/>
            <a:rect l="l" t="t" r="r" b="b"/>
            <a:pathLst>
              <a:path w="9145556" h="4738275">
                <a:moveTo>
                  <a:pt x="0" y="0"/>
                </a:moveTo>
                <a:lnTo>
                  <a:pt x="9145556" y="0"/>
                </a:lnTo>
                <a:lnTo>
                  <a:pt x="9145556" y="4738275"/>
                </a:lnTo>
                <a:lnTo>
                  <a:pt x="0" y="4738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460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8382000" y="4000500"/>
            <a:ext cx="8542907" cy="157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99"/>
              </a:lnSpc>
            </a:pPr>
            <a:r>
              <a:rPr lang="en-US" sz="9999" dirty="0">
                <a:solidFill>
                  <a:srgbClr val="273384"/>
                </a:solidFill>
                <a:latin typeface="Eczar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5181" y="1795207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947133" y="2057400"/>
            <a:ext cx="13461959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432000">
            <a:off x="5875220" y="-568198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149178">
            <a:off x="14744700" y="7886838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-304800" y="-74295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Freeform 14"/>
          <p:cNvSpPr/>
          <p:nvPr/>
        </p:nvSpPr>
        <p:spPr>
          <a:xfrm>
            <a:off x="16369981" y="3927602"/>
            <a:ext cx="5371687" cy="5972688"/>
          </a:xfrm>
          <a:custGeom>
            <a:avLst/>
            <a:gdLst/>
            <a:ahLst/>
            <a:cxnLst/>
            <a:rect l="l" t="t" r="r" b="b"/>
            <a:pathLst>
              <a:path w="5371687" h="5972688">
                <a:moveTo>
                  <a:pt x="0" y="0"/>
                </a:moveTo>
                <a:lnTo>
                  <a:pt x="5371686" y="0"/>
                </a:lnTo>
                <a:lnTo>
                  <a:pt x="5371686" y="5972689"/>
                </a:lnTo>
                <a:lnTo>
                  <a:pt x="0" y="5972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99B129-FAA6-15B6-8212-EA07D8E867E9}"/>
              </a:ext>
            </a:extLst>
          </p:cNvPr>
          <p:cNvSpPr txBox="1"/>
          <p:nvPr/>
        </p:nvSpPr>
        <p:spPr>
          <a:xfrm>
            <a:off x="1752600" y="3009900"/>
            <a:ext cx="69342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ptos Narrow" panose="020B0004020202020204" pitchFamily="34" charset="0"/>
              </a:rPr>
              <a:t>PROJECT INTRODUCTION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ptos Narrow" panose="020B0004020202020204" pitchFamily="34" charset="0"/>
              </a:rPr>
              <a:t>KPI'S OVERVIEW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ptos Narrow" panose="020B0004020202020204" pitchFamily="34" charset="0"/>
              </a:rPr>
              <a:t>EXCEL DASHBOARD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ptos Narrow" panose="020B0004020202020204" pitchFamily="34" charset="0"/>
              </a:rPr>
              <a:t>MYSQL DASHBOARD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ptos Narrow" panose="020B0004020202020204" pitchFamily="34" charset="0"/>
              </a:rPr>
              <a:t>TABLEAU DASHBOARD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ptos Narrow" panose="020B0004020202020204" pitchFamily="34" charset="0"/>
              </a:rPr>
              <a:t>POWERBI DASHBOARD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ptos Narrow" panose="020B0004020202020204" pitchFamily="34" charset="0"/>
              </a:rPr>
              <a:t>CONCLUSION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ptos Narrow" panose="020B0004020202020204" pitchFamily="34" charset="0"/>
              </a:rPr>
              <a:t>CHALLENGES FACED</a:t>
            </a:r>
          </a:p>
          <a:p>
            <a:endParaRPr lang="en-US" sz="3600" dirty="0">
              <a:latin typeface="Berlin Sans FB Demi" panose="020E0802020502020306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07CC4-4E80-ACE7-CAA6-CE939D11A291}"/>
              </a:ext>
            </a:extLst>
          </p:cNvPr>
          <p:cNvSpPr txBox="1"/>
          <p:nvPr/>
        </p:nvSpPr>
        <p:spPr>
          <a:xfrm>
            <a:off x="838200" y="1257300"/>
            <a:ext cx="1299074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53800" y="-18669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553200" y="2057400"/>
            <a:ext cx="13461959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432000">
            <a:off x="11056819" y="-148259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149178">
            <a:off x="14744700" y="7886838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0" y="-58293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Freeform 14"/>
          <p:cNvSpPr/>
          <p:nvPr/>
        </p:nvSpPr>
        <p:spPr>
          <a:xfrm>
            <a:off x="16369981" y="3927602"/>
            <a:ext cx="5371687" cy="5972688"/>
          </a:xfrm>
          <a:custGeom>
            <a:avLst/>
            <a:gdLst/>
            <a:ahLst/>
            <a:cxnLst/>
            <a:rect l="l" t="t" r="r" b="b"/>
            <a:pathLst>
              <a:path w="5371687" h="5972688">
                <a:moveTo>
                  <a:pt x="0" y="0"/>
                </a:moveTo>
                <a:lnTo>
                  <a:pt x="5371686" y="0"/>
                </a:lnTo>
                <a:lnTo>
                  <a:pt x="5371686" y="5972689"/>
                </a:lnTo>
                <a:lnTo>
                  <a:pt x="0" y="5972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49D35-0F6C-5BFD-114E-76DF5CDEF342}"/>
              </a:ext>
            </a:extLst>
          </p:cNvPr>
          <p:cNvSpPr txBox="1"/>
          <p:nvPr/>
        </p:nvSpPr>
        <p:spPr>
          <a:xfrm>
            <a:off x="838200" y="1257300"/>
            <a:ext cx="1299074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Project  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F0EEF-6244-D0A6-1BE1-3F9D95A293E3}"/>
              </a:ext>
            </a:extLst>
          </p:cNvPr>
          <p:cNvSpPr txBox="1"/>
          <p:nvPr/>
        </p:nvSpPr>
        <p:spPr>
          <a:xfrm>
            <a:off x="685800" y="3086100"/>
            <a:ext cx="177546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cap="none" dirty="0">
                <a:solidFill>
                  <a:schemeClr val="tx1"/>
                </a:solidFill>
                <a:latin typeface="Canva Sans Bold" panose="020B0604020202020204" charset="0"/>
              </a:rPr>
              <a:t>This project is the "Analysis of Flight Delays“ in the Aviation Domain.</a:t>
            </a:r>
          </a:p>
          <a:p>
            <a:pPr marL="0" indent="0" algn="just">
              <a:buNone/>
            </a:pPr>
            <a:endParaRPr lang="en-US" sz="2800" b="1" cap="none" dirty="0">
              <a:latin typeface="Canva Sans Bold" panose="020B0604020202020204" charset="0"/>
            </a:endParaRPr>
          </a:p>
          <a:p>
            <a:pPr algn="just"/>
            <a:r>
              <a:rPr lang="en-US" sz="2800" b="1" dirty="0">
                <a:solidFill>
                  <a:schemeClr val="tx1"/>
                </a:solidFill>
                <a:latin typeface="Canva Sans Bold" panose="020B0604020202020204" charset="0"/>
              </a:rPr>
              <a:t>Goal: Provide </a:t>
            </a:r>
            <a:r>
              <a:rPr lang="en-US" sz="2800" b="1" dirty="0">
                <a:latin typeface="Canva Sans Bold" panose="020B0604020202020204" charset="0"/>
              </a:rPr>
              <a:t>insight into the reasons for delay and associated vectors to help and </a:t>
            </a:r>
            <a:r>
              <a:rPr lang="en-US" sz="2800" b="1" dirty="0">
                <a:solidFill>
                  <a:schemeClr val="tx1"/>
                </a:solidFill>
                <a:latin typeface="Canva Sans Bold" panose="020B0604020202020204" charset="0"/>
              </a:rPr>
              <a:t>improve the</a:t>
            </a:r>
          </a:p>
          <a:p>
            <a:pPr algn="just"/>
            <a:r>
              <a:rPr lang="en-US" sz="2800" b="1" dirty="0">
                <a:solidFill>
                  <a:schemeClr val="tx1"/>
                </a:solidFill>
                <a:latin typeface="Canva Sans Bold" panose="020B0604020202020204" charset="0"/>
              </a:rPr>
              <a:t>overall performance.</a:t>
            </a:r>
          </a:p>
          <a:p>
            <a:pPr algn="just"/>
            <a:endParaRPr lang="en-US" sz="2800" b="1" dirty="0">
              <a:latin typeface="Canva Sans Bold" panose="020B0604020202020204" charset="0"/>
            </a:endParaRPr>
          </a:p>
          <a:p>
            <a:pPr algn="just"/>
            <a:r>
              <a:rPr lang="en-US" sz="2800" b="1" dirty="0">
                <a:solidFill>
                  <a:schemeClr val="tx1"/>
                </a:solidFill>
                <a:latin typeface="Canva Sans Bold" panose="020B0604020202020204" charset="0"/>
              </a:rPr>
              <a:t>Objective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Canva Sans Bold" panose="020B0604020202020204" charset="0"/>
              </a:rPr>
              <a:t>Comprehensive understanding of Airline Performance, Flight Status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Canva Sans Bold" panose="020B0604020202020204" charset="0"/>
              </a:rPr>
              <a:t>R</a:t>
            </a:r>
            <a:r>
              <a:rPr lang="en-US" sz="2800" b="1" dirty="0">
                <a:solidFill>
                  <a:schemeClr val="tx1"/>
                </a:solidFill>
                <a:latin typeface="Canva Sans Bold" panose="020B0604020202020204" charset="0"/>
              </a:rPr>
              <a:t>easons contributing for Flight </a:t>
            </a:r>
            <a:r>
              <a:rPr lang="en-US" sz="2800" b="1" dirty="0">
                <a:latin typeface="Canva Sans Bold" panose="020B0604020202020204" charset="0"/>
              </a:rPr>
              <a:t>delay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Canva Sans Bold" panose="020B0604020202020204" charset="0"/>
              </a:rPr>
              <a:t>Week, State, City-Wise performance of Airlines </a:t>
            </a:r>
            <a:r>
              <a:rPr lang="en-US" sz="2800" b="1" dirty="0">
                <a:latin typeface="Canva Sans Bold" panose="020B0604020202020204" charset="0"/>
              </a:rPr>
              <a:t>to help customers choose Airlines.</a:t>
            </a:r>
            <a:endParaRPr lang="en-US" sz="2800" b="1" dirty="0">
              <a:solidFill>
                <a:schemeClr val="tx1"/>
              </a:solidFill>
              <a:latin typeface="Canva Sans Bold" panose="020B0604020202020204" charset="0"/>
            </a:endParaRPr>
          </a:p>
          <a:p>
            <a:pPr algn="just"/>
            <a:endParaRPr lang="en-US" sz="2800" b="1" dirty="0">
              <a:solidFill>
                <a:schemeClr val="tx1"/>
              </a:solidFill>
              <a:latin typeface="Canva Sans Bold" panose="020B0604020202020204" charset="0"/>
            </a:endParaRPr>
          </a:p>
          <a:p>
            <a:pPr algn="just"/>
            <a:r>
              <a:rPr lang="en-US" sz="2800" b="1" dirty="0">
                <a:solidFill>
                  <a:schemeClr val="tx1"/>
                </a:solidFill>
                <a:latin typeface="Canva Sans Bold" panose="020B0604020202020204" charset="0"/>
              </a:rPr>
              <a:t>KPIs Analyzed</a:t>
            </a:r>
            <a:endParaRPr lang="en-US" sz="2800" b="1" dirty="0">
              <a:latin typeface="Canva Sans Bold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Canva Sans Bold" panose="020B0604020202020204" charset="0"/>
              </a:rPr>
              <a:t>Weekday Vs Weekend total flights statistics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Canva Sans Bold" panose="020B0604020202020204" charset="0"/>
              </a:rPr>
              <a:t>Total number of cancelled flights for JetBlue Airways on first date of every month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Canva Sans Bold" panose="020B0604020202020204" charset="0"/>
              </a:rPr>
              <a:t>Week wise, State wise and City wise statistics of delay of flights with airline details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>
                <a:latin typeface="Canva Sans Bold" panose="020B0604020202020204" charset="0"/>
              </a:rPr>
              <a:t>Number of airlines with No departure/arrival delay with distance covered between 2500 and 3000</a:t>
            </a:r>
          </a:p>
          <a:p>
            <a:pPr algn="just"/>
            <a:endParaRPr lang="en-US" sz="2800" b="1" dirty="0">
              <a:solidFill>
                <a:schemeClr val="tx1"/>
              </a:solidFill>
              <a:latin typeface="Canva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1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6000" y="11049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553200" y="3390900"/>
            <a:ext cx="13461959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432000">
            <a:off x="12961819" y="-644397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 rot="-1149178">
            <a:off x="14744700" y="7886838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0" y="-41148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Freeform 14"/>
          <p:cNvSpPr/>
          <p:nvPr/>
        </p:nvSpPr>
        <p:spPr>
          <a:xfrm>
            <a:off x="16369981" y="3927602"/>
            <a:ext cx="5371687" cy="5972688"/>
          </a:xfrm>
          <a:custGeom>
            <a:avLst/>
            <a:gdLst/>
            <a:ahLst/>
            <a:cxnLst/>
            <a:rect l="l" t="t" r="r" b="b"/>
            <a:pathLst>
              <a:path w="5371687" h="5972688">
                <a:moveTo>
                  <a:pt x="0" y="0"/>
                </a:moveTo>
                <a:lnTo>
                  <a:pt x="5371686" y="0"/>
                </a:lnTo>
                <a:lnTo>
                  <a:pt x="5371686" y="5972689"/>
                </a:lnTo>
                <a:lnTo>
                  <a:pt x="0" y="5972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613A0-DF4D-B7EA-675A-264996674962}"/>
              </a:ext>
            </a:extLst>
          </p:cNvPr>
          <p:cNvSpPr txBox="1"/>
          <p:nvPr/>
        </p:nvSpPr>
        <p:spPr>
          <a:xfrm>
            <a:off x="906127" y="1104900"/>
            <a:ext cx="1299074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Contd…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BC428-9864-5CEF-3914-97EB27064688}"/>
              </a:ext>
            </a:extLst>
          </p:cNvPr>
          <p:cNvSpPr txBox="1"/>
          <p:nvPr/>
        </p:nvSpPr>
        <p:spPr>
          <a:xfrm>
            <a:off x="1025870" y="2018390"/>
            <a:ext cx="10668000" cy="7779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sz="2800" dirty="0">
              <a:solidFill>
                <a:schemeClr val="tx1"/>
              </a:solidFill>
              <a:latin typeface="Canva Sans Bold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Canva Sans Bold" panose="020B0604020202020204" charset="0"/>
              </a:rPr>
              <a:t>Data Sources: </a:t>
            </a:r>
            <a:r>
              <a:rPr lang="en-US" sz="2800" dirty="0">
                <a:solidFill>
                  <a:schemeClr val="tx1"/>
                </a:solidFill>
                <a:latin typeface="Canva Sans Bold" panose="020B0604020202020204" charset="0"/>
              </a:rPr>
              <a:t>We were provided with 3 datasets as .csv documents.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nva Sans Bold" panose="020B0604020202020204" charset="0"/>
              </a:rPr>
              <a:t>a</a:t>
            </a:r>
            <a:r>
              <a:rPr lang="en-US" sz="2800" dirty="0">
                <a:solidFill>
                  <a:schemeClr val="tx1"/>
                </a:solidFill>
                <a:latin typeface="Canva Sans Bold" panose="020B0604020202020204" charset="0"/>
              </a:rPr>
              <a:t>irlines.csv </a:t>
            </a:r>
            <a:r>
              <a:rPr lang="en-US" sz="2800" dirty="0">
                <a:latin typeface="Canva Sans Bold" panose="020B0604020202020204" charset="0"/>
              </a:rPr>
              <a:t>-</a:t>
            </a:r>
            <a:r>
              <a:rPr lang="en-US" sz="2800" dirty="0">
                <a:solidFill>
                  <a:schemeClr val="tx1"/>
                </a:solidFill>
                <a:latin typeface="Canva Sans Bold" panose="020B0604020202020204" charset="0"/>
              </a:rPr>
              <a:t> 15 rows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nva Sans Bold" panose="020B0604020202020204" charset="0"/>
              </a:rPr>
              <a:t>a</a:t>
            </a:r>
            <a:r>
              <a:rPr lang="en-US" sz="2800" dirty="0">
                <a:solidFill>
                  <a:schemeClr val="tx1"/>
                </a:solidFill>
                <a:latin typeface="Canva Sans Bold" panose="020B0604020202020204" charset="0"/>
              </a:rPr>
              <a:t>irport.csv - 323 rows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nva Sans Bold" panose="020B0604020202020204" charset="0"/>
              </a:rPr>
              <a:t>f</a:t>
            </a:r>
            <a:r>
              <a:rPr lang="en-US" sz="2800" dirty="0">
                <a:solidFill>
                  <a:schemeClr val="tx1"/>
                </a:solidFill>
                <a:latin typeface="Canva Sans Bold" panose="020B0604020202020204" charset="0"/>
              </a:rPr>
              <a:t>lights.csv - 5,819,080 rows</a:t>
            </a: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chemeClr val="tx1"/>
              </a:solidFill>
              <a:latin typeface="Canva Sans Bold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Canva Sans Bold" panose="020B0604020202020204" charset="0"/>
              </a:rPr>
              <a:t>Expected Outcomes:</a:t>
            </a:r>
            <a:endParaRPr lang="en-US" sz="2800" b="1" dirty="0">
              <a:latin typeface="Canva Sans Bold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latin typeface="Canva Sans Bold" panose="020B0604020202020204" charset="0"/>
              </a:rPr>
              <a:t>Creation of Main Dashboard having the 4 </a:t>
            </a:r>
            <a:r>
              <a:rPr lang="en-US" sz="2800" dirty="0">
                <a:latin typeface="Canva Sans Bold" panose="020B0604020202020204" charset="0"/>
              </a:rPr>
              <a:t>KPI’s and Sub-Dashboards for each KPI.</a:t>
            </a:r>
            <a:endParaRPr lang="en-US" sz="2800" b="1" dirty="0">
              <a:solidFill>
                <a:schemeClr val="tx1"/>
              </a:solidFill>
              <a:latin typeface="Canva Sans Bold" panose="020B0604020202020204" charset="0"/>
            </a:endParaRPr>
          </a:p>
          <a:p>
            <a:pPr algn="just">
              <a:lnSpc>
                <a:spcPct val="150000"/>
              </a:lnSpc>
            </a:pPr>
            <a:endParaRPr lang="en-US" sz="2800" b="1" dirty="0">
              <a:solidFill>
                <a:schemeClr val="tx1"/>
              </a:solidFill>
              <a:latin typeface="Canva Sans Bold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Canva Sans Bold" panose="020B0604020202020204" charset="0"/>
              </a:rPr>
              <a:t>Used Tools : </a:t>
            </a:r>
            <a:r>
              <a:rPr lang="en-US" sz="2800" dirty="0">
                <a:solidFill>
                  <a:schemeClr val="tx1"/>
                </a:solidFill>
                <a:latin typeface="Canva Sans Bold" panose="020B0604020202020204" charset="0"/>
              </a:rPr>
              <a:t>Excel, MySQL, Tableau and Power Bi</a:t>
            </a:r>
          </a:p>
        </p:txBody>
      </p:sp>
    </p:spTree>
    <p:extLst>
      <p:ext uri="{BB962C8B-B14F-4D97-AF65-F5344CB8AC3E}">
        <p14:creationId xmlns:p14="http://schemas.microsoft.com/office/powerpoint/2010/main" val="435830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342900"/>
            <a:ext cx="688722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KPI-1</a:t>
            </a:r>
          </a:p>
        </p:txBody>
      </p:sp>
      <p:sp>
        <p:nvSpPr>
          <p:cNvPr id="3" name="Freeform 3"/>
          <p:cNvSpPr/>
          <p:nvPr/>
        </p:nvSpPr>
        <p:spPr>
          <a:xfrm rot="-956083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9564093">
            <a:off x="4046691" y="8532590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0800000">
            <a:off x="-2438400" y="7429500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3900334" y="2827464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705600" y="-3098308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581104" y="7531620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8383177" y="2827464"/>
            <a:ext cx="9608361" cy="5173837"/>
          </a:xfrm>
          <a:custGeom>
            <a:avLst/>
            <a:gdLst/>
            <a:ahLst/>
            <a:cxnLst/>
            <a:rect l="l" t="t" r="r" b="b"/>
            <a:pathLst>
              <a:path w="9608361" h="5173837">
                <a:moveTo>
                  <a:pt x="0" y="0"/>
                </a:moveTo>
                <a:lnTo>
                  <a:pt x="9608361" y="0"/>
                </a:lnTo>
                <a:lnTo>
                  <a:pt x="9608361" y="5173836"/>
                </a:lnTo>
                <a:lnTo>
                  <a:pt x="0" y="5173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77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990600" y="1714500"/>
            <a:ext cx="1291929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Weekday Vs Weekend total flights statistics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011" y="3199167"/>
            <a:ext cx="7840414" cy="481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Total count for flights on the Weekday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        is much higher than Weekend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Most of the Flights are booked on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       Thursday i.e., 873K (approx.)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Least flights are booked on Saturday 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       i.e., 701K (approx.)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495300"/>
            <a:ext cx="1611494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KPI-1 Sub-Dashboard</a:t>
            </a:r>
          </a:p>
        </p:txBody>
      </p:sp>
      <p:sp>
        <p:nvSpPr>
          <p:cNvPr id="3" name="Freeform 3"/>
          <p:cNvSpPr/>
          <p:nvPr/>
        </p:nvSpPr>
        <p:spPr>
          <a:xfrm rot="-956083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9564093">
            <a:off x="4046691" y="8532590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0800000">
            <a:off x="-2438400" y="7505700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4028671" y="2827464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164297" y="-3149259"/>
            <a:ext cx="5122703" cy="4870555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581104" y="7531620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85800" y="1866900"/>
            <a:ext cx="1291929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Weekday Vs Weekend total flights statistics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" y="2019300"/>
            <a:ext cx="9371989" cy="6966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Month-Wise Total Flights is fairly consistent, with highest in July (520K).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Maximum cancellations on Monday and Tuesday. Major cancellation reason is “B”</a:t>
            </a:r>
          </a:p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Maximum delay on Monday and Tuesday. Major delay reasons being “Weather” and “Air System” except for Saturday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A2887-3C02-81B7-298D-415B74523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1562100"/>
            <a:ext cx="6962775" cy="4089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6D236-91B5-145B-93BD-DB3374B8A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676900"/>
            <a:ext cx="7162800" cy="441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8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647700"/>
            <a:ext cx="688722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KPI-2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2934" y="3409950"/>
            <a:ext cx="7827904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Total number of cancelled flights for JetBlue Airways on first date of every month is 135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Maximum cancelled flights on first date of every month-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Least cancelled flights on first date of every month-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 rot="-956083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9564093">
            <a:off x="4046691" y="8532590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-2238057" y="7890359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0" y="0"/>
                </a:moveTo>
                <a:lnTo>
                  <a:pt x="8939049" y="0"/>
                </a:lnTo>
                <a:lnTo>
                  <a:pt x="8939049" y="9463299"/>
                </a:lnTo>
                <a:lnTo>
                  <a:pt x="0" y="9463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-3712705" y="2644657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5164297" y="-3149259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4581104" y="7531620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8183693" y="3160712"/>
            <a:ext cx="9831291" cy="4637986"/>
          </a:xfrm>
          <a:custGeom>
            <a:avLst/>
            <a:gdLst/>
            <a:ahLst/>
            <a:cxnLst/>
            <a:rect l="l" t="t" r="r" b="b"/>
            <a:pathLst>
              <a:path w="9831291" h="4637986">
                <a:moveTo>
                  <a:pt x="0" y="0"/>
                </a:moveTo>
                <a:lnTo>
                  <a:pt x="9831291" y="0"/>
                </a:lnTo>
                <a:lnTo>
                  <a:pt x="9831291" y="4637986"/>
                </a:lnTo>
                <a:lnTo>
                  <a:pt x="0" y="4637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31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457200" y="1866900"/>
            <a:ext cx="17514069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273384"/>
                </a:solidFill>
                <a:latin typeface="Canva Sans Bold"/>
              </a:rPr>
              <a:t>Total number of cancelled flights for JetBlue Airways on first date of every month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">
            <a:extLst>
              <a:ext uri="{FF2B5EF4-FFF2-40B4-BE49-F238E27FC236}">
                <a16:creationId xmlns:a16="http://schemas.microsoft.com/office/drawing/2014/main" id="{9D00D95F-4D02-A86D-550E-F0FB1EBA3CBC}"/>
              </a:ext>
            </a:extLst>
          </p:cNvPr>
          <p:cNvSpPr txBox="1"/>
          <p:nvPr/>
        </p:nvSpPr>
        <p:spPr>
          <a:xfrm>
            <a:off x="122934" y="184073"/>
            <a:ext cx="15193266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dirty="0">
                <a:solidFill>
                  <a:srgbClr val="273384"/>
                </a:solidFill>
                <a:latin typeface="Eczar Bold"/>
              </a:rPr>
              <a:t>KPI-2 (Sub-Dashboard)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FB12587-FC01-85D6-1B73-FEC0D5714EAD}"/>
              </a:ext>
            </a:extLst>
          </p:cNvPr>
          <p:cNvSpPr txBox="1"/>
          <p:nvPr/>
        </p:nvSpPr>
        <p:spPr>
          <a:xfrm>
            <a:off x="-76200" y="1714500"/>
            <a:ext cx="7827904" cy="5350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Major Cancellation Reason for Day-1 is “B” 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Many Airlines have more cancellations that JetBlue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Delta Airlines has lesser cancellations than JetBlue and is consistent.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85145F86-3765-911C-1EB3-6CB97CED0F49}"/>
              </a:ext>
            </a:extLst>
          </p:cNvPr>
          <p:cNvSpPr/>
          <p:nvPr/>
        </p:nvSpPr>
        <p:spPr>
          <a:xfrm rot="1203917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54ABC77-D610-B927-B23E-C9A29153F1AA}"/>
              </a:ext>
            </a:extLst>
          </p:cNvPr>
          <p:cNvSpPr/>
          <p:nvPr/>
        </p:nvSpPr>
        <p:spPr>
          <a:xfrm rot="12035907">
            <a:off x="4046691" y="8532590"/>
            <a:ext cx="4288558" cy="3508821"/>
          </a:xfrm>
          <a:custGeom>
            <a:avLst/>
            <a:gdLst/>
            <a:ahLst/>
            <a:cxnLst/>
            <a:rect l="l" t="t" r="r" b="b"/>
            <a:pathLst>
              <a:path w="4288558" h="3508821">
                <a:moveTo>
                  <a:pt x="0" y="0"/>
                </a:moveTo>
                <a:lnTo>
                  <a:pt x="4288558" y="0"/>
                </a:lnTo>
                <a:lnTo>
                  <a:pt x="4288558" y="3508820"/>
                </a:lnTo>
                <a:lnTo>
                  <a:pt x="0" y="3508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76D0AE5E-7751-3848-534F-CFAB58A6F739}"/>
              </a:ext>
            </a:extLst>
          </p:cNvPr>
          <p:cNvSpPr/>
          <p:nvPr/>
        </p:nvSpPr>
        <p:spPr>
          <a:xfrm rot="10800000">
            <a:off x="-2238057" y="7890359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0" y="0"/>
                </a:moveTo>
                <a:lnTo>
                  <a:pt x="8939049" y="0"/>
                </a:lnTo>
                <a:lnTo>
                  <a:pt x="8939049" y="9463299"/>
                </a:lnTo>
                <a:lnTo>
                  <a:pt x="0" y="9463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7014E1D-B572-4C97-DE73-09DE1123EA3D}"/>
              </a:ext>
            </a:extLst>
          </p:cNvPr>
          <p:cNvSpPr/>
          <p:nvPr/>
        </p:nvSpPr>
        <p:spPr>
          <a:xfrm>
            <a:off x="-3772819" y="3248060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5" y="0"/>
                </a:lnTo>
                <a:lnTo>
                  <a:pt x="6513205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985A8CD-5A13-2C7B-149E-E5073EBC4B99}"/>
              </a:ext>
            </a:extLst>
          </p:cNvPr>
          <p:cNvSpPr/>
          <p:nvPr/>
        </p:nvSpPr>
        <p:spPr>
          <a:xfrm>
            <a:off x="5164297" y="-3149259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7856724D-94EA-1FDF-408E-009CADBA62B3}"/>
              </a:ext>
            </a:extLst>
          </p:cNvPr>
          <p:cNvSpPr/>
          <p:nvPr/>
        </p:nvSpPr>
        <p:spPr>
          <a:xfrm>
            <a:off x="14581104" y="7531620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A63B9BE-0B7C-FA73-5965-DDD8873DA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79" y="5924181"/>
            <a:ext cx="14859000" cy="4402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E2653E-B893-DFDE-D013-8EF3A67FF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267" y="1252565"/>
            <a:ext cx="7272795" cy="45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2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826</Words>
  <Application>Microsoft Office PowerPoint</Application>
  <PresentationFormat>Custom</PresentationFormat>
  <Paragraphs>151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Aptos Narrow</vt:lpstr>
      <vt:lpstr>Arial</vt:lpstr>
      <vt:lpstr>Calibri</vt:lpstr>
      <vt:lpstr>Garet</vt:lpstr>
      <vt:lpstr>Eczar Bold</vt:lpstr>
      <vt:lpstr>Yeseva One</vt:lpstr>
      <vt:lpstr>Canva Sans Bold</vt:lpstr>
      <vt:lpstr>Canva Sans</vt:lpstr>
      <vt:lpstr>Garet Bold</vt:lpstr>
      <vt:lpstr>Wingdings</vt:lpstr>
      <vt:lpstr>Berlin Sans FB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Business Presentation</dc:title>
  <dc:creator>Office</dc:creator>
  <cp:lastModifiedBy>Clive Andrews</cp:lastModifiedBy>
  <cp:revision>40</cp:revision>
  <dcterms:created xsi:type="dcterms:W3CDTF">2006-08-16T00:00:00Z</dcterms:created>
  <dcterms:modified xsi:type="dcterms:W3CDTF">2023-09-18T03:56:18Z</dcterms:modified>
  <dc:identifier>DAFuNRAyIco</dc:identifier>
</cp:coreProperties>
</file>